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59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81" r:id="rId14"/>
    <p:sldId id="278" r:id="rId15"/>
    <p:sldId id="279" r:id="rId16"/>
    <p:sldId id="280" r:id="rId1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538D"/>
    <a:srgbClr val="E6EDF6"/>
    <a:srgbClr val="D0E5FE"/>
    <a:srgbClr val="E8F4F8"/>
    <a:srgbClr val="D2DDEE"/>
    <a:srgbClr val="ECF1F8"/>
    <a:srgbClr val="006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3"/>
  </p:normalViewPr>
  <p:slideViewPr>
    <p:cSldViewPr>
      <p:cViewPr varScale="1">
        <p:scale>
          <a:sx n="118" d="100"/>
          <a:sy n="118" d="100"/>
        </p:scale>
        <p:origin x="442" y="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9313F-FDC9-4311-B34A-E109C4147123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97F61-4707-4FED-AC14-1C391CDFED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441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255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10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7886161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11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7886161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12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7886161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13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7886161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14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7886161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15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7886161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16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788616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2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788616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3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788616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4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788616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5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788616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6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788616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7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788616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8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788616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9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788616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B3E11-351D-4180-A8EC-AB4DD8DD4499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A98D-4105-4511-B72D-0EFD97510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B3E11-351D-4180-A8EC-AB4DD8DD4499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A98D-4105-4511-B72D-0EFD97510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B3E11-351D-4180-A8EC-AB4DD8DD4499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A98D-4105-4511-B72D-0EFD97510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940644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15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B3E11-351D-4180-A8EC-AB4DD8DD4499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A98D-4105-4511-B72D-0EFD97510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B3E11-351D-4180-A8EC-AB4DD8DD4499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A98D-4105-4511-B72D-0EFD97510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B3E11-351D-4180-A8EC-AB4DD8DD4499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A98D-4105-4511-B72D-0EFD97510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B3E11-351D-4180-A8EC-AB4DD8DD4499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A98D-4105-4511-B72D-0EFD97510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B3E11-351D-4180-A8EC-AB4DD8DD4499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A98D-4105-4511-B72D-0EFD97510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B3E11-351D-4180-A8EC-AB4DD8DD4499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A98D-4105-4511-B72D-0EFD97510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B3E11-351D-4180-A8EC-AB4DD8DD4499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A98D-4105-4511-B72D-0EFD97510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B3E11-351D-4180-A8EC-AB4DD8DD4499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A98D-4105-4511-B72D-0EFD97510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D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B3E11-351D-4180-A8EC-AB4DD8DD4499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6A98D-4105-4511-B72D-0EFD97510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53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/>
          </p:cNvCxnSpPr>
          <p:nvPr/>
        </p:nvCxnSpPr>
        <p:spPr>
          <a:xfrm>
            <a:off x="2824998" y="3287537"/>
            <a:ext cx="37440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0872" y="1419622"/>
            <a:ext cx="8382296" cy="1758174"/>
          </a:xfrm>
          <a:prstGeom prst="rect">
            <a:avLst/>
          </a:prstGeom>
          <a:noFill/>
        </p:spPr>
        <p:txBody>
          <a:bodyPr wrap="square" lIns="34290" tIns="17145" rIns="34290" bIns="17145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Роль выдающегося ученого и педагога 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профессора В.В. Ковалева 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в становлении ИПБ России, развитии бухгалтерской профессии и бухгалтерского образования</a:t>
            </a:r>
            <a:endParaRPr lang="en-US" sz="2800" b="1" spc="300" dirty="0">
              <a:solidFill>
                <a:schemeClr val="bg1"/>
              </a:solidFill>
              <a:latin typeface="Lato Black" charset="0"/>
              <a:ea typeface="Lato Black" charset="0"/>
              <a:cs typeface="Lato Black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57E868CD-3022-7541-B0B9-7FF9CAF7A4E1}"/>
              </a:ext>
            </a:extLst>
          </p:cNvPr>
          <p:cNvCxnSpPr>
            <a:cxnSpLocks/>
          </p:cNvCxnSpPr>
          <p:nvPr/>
        </p:nvCxnSpPr>
        <p:spPr>
          <a:xfrm>
            <a:off x="2771800" y="1347614"/>
            <a:ext cx="37440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635896" y="3795886"/>
            <a:ext cx="5112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i="1" dirty="0" smtClean="0">
                <a:solidFill>
                  <a:schemeClr val="bg1"/>
                </a:solidFill>
              </a:rPr>
              <a:t>Людмила Ивановна </a:t>
            </a:r>
            <a:r>
              <a:rPr lang="ru-RU" sz="1400" b="1" i="1" dirty="0" err="1" smtClean="0">
                <a:solidFill>
                  <a:schemeClr val="bg1"/>
                </a:solidFill>
              </a:rPr>
              <a:t>Хоружий</a:t>
            </a:r>
            <a:r>
              <a:rPr lang="ru-RU" sz="1400" b="1" i="1" dirty="0" smtClean="0">
                <a:solidFill>
                  <a:schemeClr val="bg1"/>
                </a:solidFill>
              </a:rPr>
              <a:t> 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Президент ИПБ России, директор Института экономики </a:t>
            </a:r>
            <a:br>
              <a:rPr lang="ru-RU" sz="1400" i="1" dirty="0" smtClean="0">
                <a:solidFill>
                  <a:schemeClr val="bg1"/>
                </a:solidFill>
              </a:rPr>
            </a:br>
            <a:r>
              <a:rPr lang="ru-RU" sz="1400" i="1" dirty="0" smtClean="0">
                <a:solidFill>
                  <a:schemeClr val="bg1"/>
                </a:solidFill>
              </a:rPr>
              <a:t>и управления АПК Российского государственного аграрного университета — МСХА имени К.А.Тимирязева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ostrovskaya\Desktop\Безымянный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7" y="267494"/>
            <a:ext cx="2556415" cy="5040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612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755576" cy="5143500"/>
          </a:xfrm>
          <a:prstGeom prst="rect">
            <a:avLst/>
          </a:prstGeom>
          <a:solidFill>
            <a:srgbClr val="2353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3" descr="C:\Users\ostrovskaya\Desktop\logo IPA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299942"/>
            <a:ext cx="539552" cy="60298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55576" y="0"/>
            <a:ext cx="8388424" cy="771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95486"/>
            <a:ext cx="82444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Lato Black"/>
              </a:rPr>
              <a:t>Вклад В.В. Ковалева в развитие бухгалтерской профессии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9592" y="987574"/>
            <a:ext cx="7992888" cy="4307892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0">
            <a:spAutoFit/>
          </a:bodyPr>
          <a:lstStyle/>
          <a:p>
            <a:pPr algn="just">
              <a:lnSpc>
                <a:spcPct val="140000"/>
              </a:lnSpc>
              <a:spcAft>
                <a:spcPts val="600"/>
              </a:spcAft>
              <a:buClr>
                <a:srgbClr val="23538D"/>
              </a:buClr>
              <a:buFont typeface="Wingdings" pitchFamily="2" charset="2"/>
              <a:buChar char="q"/>
            </a:pP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Входил в состав Методологического совета по бухгалтерскому учету 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при Минфине России.</a:t>
            </a:r>
          </a:p>
          <a:p>
            <a:pPr algn="just">
              <a:lnSpc>
                <a:spcPct val="140000"/>
              </a:lnSpc>
              <a:spcAft>
                <a:spcPts val="600"/>
              </a:spcAft>
              <a:buClr>
                <a:srgbClr val="23538D"/>
              </a:buClr>
              <a:buFont typeface="Wingdings" pitchFamily="2" charset="2"/>
              <a:buChar char="q"/>
            </a:pP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Отмечал происходящую в последние десятилетия переоценку функционального 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предназначения бухгалтерского учета и требований к нему. И как следствие – 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изменение его содержания, когда коммуникативная функция учета становится 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все более доминирующей, а контрольная – рецессивной, подчиненной.</a:t>
            </a:r>
          </a:p>
          <a:p>
            <a:pPr algn="just">
              <a:lnSpc>
                <a:spcPct val="140000"/>
              </a:lnSpc>
              <a:spcAft>
                <a:spcPts val="600"/>
              </a:spcAft>
              <a:buClr>
                <a:srgbClr val="23538D"/>
              </a:buClr>
              <a:buFont typeface="Wingdings" pitchFamily="2" charset="2"/>
              <a:buChar char="q"/>
            </a:pP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Ввел термин «интеллигентные пользователи», который в равной степени относил 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к разным представителям </a:t>
            </a:r>
            <a:r>
              <a:rPr lang="ru-RU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бизнес-среды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.</a:t>
            </a:r>
          </a:p>
          <a:p>
            <a:pPr algn="just">
              <a:lnSpc>
                <a:spcPct val="140000"/>
              </a:lnSpc>
              <a:spcAft>
                <a:spcPts val="600"/>
              </a:spcAft>
              <a:buClr>
                <a:srgbClr val="23538D"/>
              </a:buClr>
              <a:buFont typeface="Wingdings" pitchFamily="2" charset="2"/>
              <a:buChar char="q"/>
            </a:pP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Ставил задачу воспитания пользователей отчетности, привития им уважения 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к бухгалтерскому учету, обучения навыкам пользования публичными 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финансовыми данными.</a:t>
            </a:r>
          </a:p>
          <a:p>
            <a:pPr>
              <a:lnSpc>
                <a:spcPct val="150000"/>
              </a:lnSpc>
            </a:pP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ato Black"/>
            </a:endParaRPr>
          </a:p>
        </p:txBody>
      </p:sp>
    </p:spTree>
    <p:extLst>
      <p:ext uri="{BB962C8B-B14F-4D97-AF65-F5344CB8AC3E}">
        <p14:creationId xmlns:p14="http://schemas.microsoft.com/office/powerpoint/2010/main" val="3268585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755576" cy="5143500"/>
          </a:xfrm>
          <a:prstGeom prst="rect">
            <a:avLst/>
          </a:prstGeom>
          <a:solidFill>
            <a:srgbClr val="2353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3" descr="C:\Users\ostrovskaya\Desktop\logo IPA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299942"/>
            <a:ext cx="539552" cy="60298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55576" y="0"/>
            <a:ext cx="8388424" cy="771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99592" y="1299660"/>
            <a:ext cx="8064896" cy="3404778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0">
            <a:spAutoFit/>
          </a:bodyPr>
          <a:lstStyle/>
          <a:p>
            <a:pPr algn="just">
              <a:lnSpc>
                <a:spcPct val="140000"/>
              </a:lnSpc>
              <a:spcAft>
                <a:spcPts val="1200"/>
              </a:spcAft>
              <a:buClr>
                <a:srgbClr val="23538D"/>
              </a:buClr>
              <a:buFont typeface="Wingdings" pitchFamily="2" charset="2"/>
              <a:buChar char="q"/>
            </a:pP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Выявлял проблемы, мешающие развитию бухгалтерской профессии,</a:t>
            </a: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и стремился 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обозначить точки ее роста.</a:t>
            </a:r>
          </a:p>
          <a:p>
            <a:pPr algn="just">
              <a:lnSpc>
                <a:spcPct val="140000"/>
              </a:lnSpc>
              <a:spcAft>
                <a:spcPts val="1200"/>
              </a:spcAft>
              <a:buClr>
                <a:srgbClr val="23538D"/>
              </a:buClr>
              <a:buFont typeface="Wingdings" pitchFamily="2" charset="2"/>
              <a:buChar char="q"/>
            </a:pP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Полагал, что укрепление позиций бухгалтерского учета в научной среде в немалой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степени зависит не только от единства ученых-бухгалтеров, но и от зрелости 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бухгалтерского профессионального сообщества, его консолидации, а также 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поддержки научных исследований профессиональными бухгалтерскими институтами.</a:t>
            </a:r>
          </a:p>
          <a:p>
            <a:pPr algn="just">
              <a:lnSpc>
                <a:spcPct val="140000"/>
              </a:lnSpc>
              <a:spcAft>
                <a:spcPts val="1200"/>
              </a:spcAft>
              <a:buClr>
                <a:srgbClr val="23538D"/>
              </a:buClr>
              <a:buFont typeface="Wingdings" pitchFamily="2" charset="2"/>
              <a:buChar char="q"/>
            </a:pP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Изучал вклад профессиональных бухгалтерских объединений в развитие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бухгалтерского учета и бухгалтерской профессии.</a:t>
            </a:r>
          </a:p>
          <a:p>
            <a:pPr>
              <a:lnSpc>
                <a:spcPct val="150000"/>
              </a:lnSpc>
            </a:pP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ato Black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195486"/>
            <a:ext cx="82444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Lato Black"/>
              </a:rPr>
              <a:t>Вклад В.В. Ковалева в развитие бухгалтерской профессии</a:t>
            </a:r>
          </a:p>
        </p:txBody>
      </p:sp>
    </p:spTree>
    <p:extLst>
      <p:ext uri="{BB962C8B-B14F-4D97-AF65-F5344CB8AC3E}">
        <p14:creationId xmlns:p14="http://schemas.microsoft.com/office/powerpoint/2010/main" val="3268585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755576" cy="5143500"/>
          </a:xfrm>
          <a:prstGeom prst="rect">
            <a:avLst/>
          </a:prstGeom>
          <a:solidFill>
            <a:srgbClr val="2353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3" descr="C:\Users\ostrovskaya\Desktop\logo IPA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299942"/>
            <a:ext cx="539552" cy="60298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115616" y="2772958"/>
            <a:ext cx="3816424" cy="1844351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0">
            <a:spAutoFit/>
          </a:bodyPr>
          <a:lstStyle/>
          <a:p>
            <a:pPr algn="just">
              <a:lnSpc>
                <a:spcPct val="140000"/>
              </a:lnSpc>
              <a:spcAft>
                <a:spcPts val="1200"/>
              </a:spcAft>
              <a:buClr>
                <a:srgbClr val="23538D"/>
              </a:buClr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Принимал участие в конгрессах 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и конференциях по бухгалтерскому учету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в Австрии, Бельгии, Великобритании,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Гонконге, Дании, Испании, Италии,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Мексике, Норвегии, США, Финляндии,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Франции, ФРГ, Чехии и др.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5760132" y="2175706"/>
            <a:ext cx="2376264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1043608" y="843558"/>
            <a:ext cx="770485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  <a:spcAft>
                <a:spcPts val="1200"/>
              </a:spcAft>
              <a:buClr>
                <a:srgbClr val="23538D"/>
              </a:buClr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Международная деятельность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В.В. Ковалева имела важное значение 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для вхождения национальных специалистов в области бухгалтерского учета 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и корпоративных финансов в международное профессиональное сообщество, 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для развития в России профессиональных сообществ бухгалтеров и аудиторов, 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для внедрения в отечественную практику финансовой отчетности по МСФО.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0"/>
            <a:ext cx="8388424" cy="771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99592" y="195486"/>
            <a:ext cx="82444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Lato Black"/>
              </a:rPr>
              <a:t>Вклад В.В. Ковалева в развитие бухгалтерской профессии</a:t>
            </a:r>
          </a:p>
        </p:txBody>
      </p:sp>
    </p:spTree>
    <p:extLst>
      <p:ext uri="{BB962C8B-B14F-4D97-AF65-F5344CB8AC3E}">
        <p14:creationId xmlns:p14="http://schemas.microsoft.com/office/powerpoint/2010/main" val="3268585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755576" cy="5143500"/>
          </a:xfrm>
          <a:prstGeom prst="rect">
            <a:avLst/>
          </a:prstGeom>
          <a:solidFill>
            <a:srgbClr val="2353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3" descr="C:\Users\ostrovskaya\Desktop\logo IPA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299942"/>
            <a:ext cx="539552" cy="60298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55576" y="0"/>
            <a:ext cx="8388424" cy="771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95486"/>
            <a:ext cx="82444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Lato Black"/>
              </a:rPr>
              <a:t>В.В. Ковалев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3608" y="1016924"/>
            <a:ext cx="7920880" cy="3635611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0">
            <a:spAutoFit/>
          </a:bodyPr>
          <a:lstStyle/>
          <a:p>
            <a:pPr>
              <a:lnSpc>
                <a:spcPct val="140000"/>
              </a:lnSpc>
              <a:spcAft>
                <a:spcPts val="600"/>
              </a:spcAft>
              <a:buClr>
                <a:srgbClr val="23538D"/>
              </a:buCl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имел публикации в журналах: 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«Бухгалтерский учет», «Вестник СПбГУ.</a:t>
            </a:r>
            <a:b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Экономика»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(являлся главным редактором журнала), 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«Вестник СПбГУ. </a:t>
            </a:r>
            <a:b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Менеджмент», «Вопросы статистики», «Вестник профессиональных </a:t>
            </a:r>
            <a:b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бухгалтеров», «Сибирская финансовая школа»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, а также в международных 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изданиях: 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«</a:t>
            </a:r>
            <a:r>
              <a:rPr lang="en-GB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The European </a:t>
            </a:r>
            <a: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Accounting Review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»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и др. </a:t>
            </a:r>
          </a:p>
          <a:p>
            <a:pPr>
              <a:lnSpc>
                <a:spcPct val="140000"/>
              </a:lnSpc>
              <a:spcAft>
                <a:spcPts val="600"/>
              </a:spcAft>
              <a:buClr>
                <a:srgbClr val="23538D"/>
              </a:buCl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выступил научным редактором ряда переводных монографий, публикация 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и распространение которых оказали существенное влияние на развитие 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бухгалтерского учета и финансового менеджмента в нашей стране </a:t>
            </a:r>
          </a:p>
          <a:p>
            <a:pPr>
              <a:lnSpc>
                <a:spcPct val="140000"/>
              </a:lnSpc>
              <a:spcAft>
                <a:spcPts val="600"/>
              </a:spcAft>
              <a:buClr>
                <a:srgbClr val="23538D"/>
              </a:buCl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начиная с 2011 года, был организатором- участником Международной научной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конференции «Соколовские чтения» в СПбГУ</a:t>
            </a:r>
          </a:p>
        </p:txBody>
      </p:sp>
    </p:spTree>
    <p:extLst>
      <p:ext uri="{BB962C8B-B14F-4D97-AF65-F5344CB8AC3E}">
        <p14:creationId xmlns:p14="http://schemas.microsoft.com/office/powerpoint/2010/main" val="3268585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755576" cy="5143500"/>
          </a:xfrm>
          <a:prstGeom prst="rect">
            <a:avLst/>
          </a:prstGeom>
          <a:solidFill>
            <a:srgbClr val="2353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3" descr="C:\Users\ostrovskaya\Desktop\logo IPA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299942"/>
            <a:ext cx="539552" cy="60298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55576" y="0"/>
            <a:ext cx="8388424" cy="771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95486"/>
            <a:ext cx="82444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Lato Black"/>
              </a:rPr>
              <a:t>Деятельность В.В. Ковалева в ИПБ России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9592" y="1019613"/>
            <a:ext cx="8064896" cy="4143442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0">
            <a:spAutoFit/>
          </a:bodyPr>
          <a:lstStyle/>
          <a:p>
            <a:pPr algn="just">
              <a:lnSpc>
                <a:spcPct val="140000"/>
              </a:lnSpc>
              <a:spcAft>
                <a:spcPts val="600"/>
              </a:spcAft>
              <a:buClr>
                <a:srgbClr val="23538D"/>
              </a:buClr>
              <a:buFont typeface="Wingdings" pitchFamily="2" charset="2"/>
              <a:buChar char="q"/>
            </a:pP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Около 20 лет входил в состав членов Президентского совета ИПБ России. 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Отдал много сил становлению и развитию крупнейшего национального 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профессионального бухгалтерского объединения, способствовал укреплению 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его авторитета в России и за рубежом.</a:t>
            </a:r>
          </a:p>
          <a:p>
            <a:pPr algn="just">
              <a:lnSpc>
                <a:spcPct val="140000"/>
              </a:lnSpc>
              <a:spcAft>
                <a:spcPts val="600"/>
              </a:spcAft>
              <a:buClr>
                <a:srgbClr val="23538D"/>
              </a:buClr>
              <a:buFont typeface="Wingdings" pitchFamily="2" charset="2"/>
              <a:buChar char="q"/>
            </a:pP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Разработал программу и учебное пособие по финансовому менеджменту 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для аттестации профессиональных бухгалтеров, с помощью которых подготовлено 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и аттестовано </a:t>
            </a:r>
            <a:r>
              <a:rPr lang="ru-RU" sz="1500" b="1" dirty="0" smtClean="0">
                <a:solidFill>
                  <a:srgbClr val="23538D"/>
                </a:solidFill>
                <a:latin typeface="Lato Black"/>
              </a:rPr>
              <a:t>более 100  тысяч специалистов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. Практикующие бухгалтеры отмечают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в методических материалах В.В. Ковалева уникальное сочетание академической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строгости и практической направленности.</a:t>
            </a:r>
          </a:p>
          <a:p>
            <a:pPr algn="just">
              <a:lnSpc>
                <a:spcPct val="140000"/>
              </a:lnSpc>
              <a:spcAft>
                <a:spcPts val="600"/>
              </a:spcAft>
              <a:buClr>
                <a:srgbClr val="23538D"/>
              </a:buClr>
              <a:buFont typeface="Wingdings" pitchFamily="2" charset="2"/>
              <a:buChar char="q"/>
            </a:pP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Входил в состав редакционного совета журнала «Вестник профессиональных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бухгалтеров» с момента его основания в 2007 году.</a:t>
            </a:r>
          </a:p>
          <a:p>
            <a:pPr>
              <a:lnSpc>
                <a:spcPct val="150000"/>
              </a:lnSpc>
            </a:pP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ato Black"/>
            </a:endParaRPr>
          </a:p>
        </p:txBody>
      </p:sp>
    </p:spTree>
    <p:extLst>
      <p:ext uri="{BB962C8B-B14F-4D97-AF65-F5344CB8AC3E}">
        <p14:creationId xmlns:p14="http://schemas.microsoft.com/office/powerpoint/2010/main" val="3268585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755576" cy="5143500"/>
          </a:xfrm>
          <a:prstGeom prst="rect">
            <a:avLst/>
          </a:prstGeom>
          <a:solidFill>
            <a:srgbClr val="2353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3" descr="C:\Users\ostrovskaya\Desktop\logo IPA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299942"/>
            <a:ext cx="539552" cy="60298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99592" y="915566"/>
            <a:ext cx="8064896" cy="4051109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0">
            <a:spAutoFit/>
          </a:bodyPr>
          <a:lstStyle/>
          <a:p>
            <a:pPr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</a:t>
            </a:r>
            <a:r>
              <a:rPr lang="ru-RU" sz="1500" b="1" dirty="0" smtClean="0">
                <a:solidFill>
                  <a:srgbClr val="23538D"/>
                </a:solidFill>
                <a:latin typeface="Lato Black"/>
              </a:rPr>
              <a:t>ИПБ России поддержал идею В.В.</a:t>
            </a:r>
            <a:r>
              <a:rPr lang="en-US" sz="1500" b="1" dirty="0" smtClean="0">
                <a:solidFill>
                  <a:srgbClr val="23538D"/>
                </a:solidFill>
                <a:latin typeface="Lato Black"/>
              </a:rPr>
              <a:t> </a:t>
            </a:r>
            <a:r>
              <a:rPr lang="ru-RU" sz="1500" b="1" dirty="0" smtClean="0">
                <a:solidFill>
                  <a:srgbClr val="23538D"/>
                </a:solidFill>
                <a:latin typeface="Lato Black"/>
              </a:rPr>
              <a:t>Ковалева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о комплексности понятия 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</a:t>
            </a:r>
            <a:r>
              <a:rPr lang="ru-RU" sz="1500" b="1" dirty="0" smtClean="0">
                <a:solidFill>
                  <a:srgbClr val="23538D"/>
                </a:solidFill>
                <a:latin typeface="Lato Black"/>
              </a:rPr>
              <a:t>«профессиональный бухгалтер»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, объединяющего не только специалистов, занятых 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исключительно бухгалтерским трудом, но также внутренних контролеров, финансовых 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аналитиков и экспертов, аудиторов, специалистов в области управленческого учета. 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Эти идеи воплотились в </a:t>
            </a:r>
            <a:r>
              <a:rPr lang="ru-RU" sz="1500" b="1" dirty="0" smtClean="0">
                <a:solidFill>
                  <a:srgbClr val="23538D"/>
                </a:solidFill>
                <a:latin typeface="Lato Black"/>
              </a:rPr>
              <a:t>профессиональном стандарте «Бухгалтер»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, в обсуждении 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которого он принимал участие.</a:t>
            </a:r>
          </a:p>
          <a:p>
            <a:pPr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Ø"/>
            </a:pPr>
            <a:endParaRPr lang="ru-RU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Lato Black"/>
            </a:endParaRPr>
          </a:p>
          <a:p>
            <a:pPr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</a:t>
            </a:r>
            <a:r>
              <a:rPr lang="ru-RU" sz="1500" b="1" dirty="0" smtClean="0">
                <a:solidFill>
                  <a:srgbClr val="23538D"/>
                </a:solidFill>
                <a:latin typeface="Lato Black"/>
              </a:rPr>
              <a:t>Профессиональный стандарт «Бухгалтер»</a:t>
            </a:r>
            <a:r>
              <a:rPr lang="ru-RU" sz="1500" dirty="0" smtClean="0">
                <a:solidFill>
                  <a:srgbClr val="23538D"/>
                </a:solidFill>
                <a:latin typeface="Lato Black"/>
              </a:rPr>
              <a:t> 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– квинтэссенция запросов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работодателей – оказывает влияние на содержание образовательных программ всех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уровней по подготовке бухгалтеров. Таким образом, преодолевается разрыв между 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университетским образованием  и реальными потребностями практиков.</a:t>
            </a:r>
          </a:p>
          <a:p>
            <a:pPr>
              <a:lnSpc>
                <a:spcPct val="150000"/>
              </a:lnSpc>
            </a:pP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ato Black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0"/>
            <a:ext cx="8388424" cy="771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99592" y="195486"/>
            <a:ext cx="82444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Lato Black"/>
              </a:rPr>
              <a:t>Деятельность В.В. Ковалева в ИПБ России</a:t>
            </a:r>
          </a:p>
        </p:txBody>
      </p:sp>
    </p:spTree>
    <p:extLst>
      <p:ext uri="{BB962C8B-B14F-4D97-AF65-F5344CB8AC3E}">
        <p14:creationId xmlns:p14="http://schemas.microsoft.com/office/powerpoint/2010/main" val="3268585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755576" cy="5143500"/>
          </a:xfrm>
          <a:prstGeom prst="rect">
            <a:avLst/>
          </a:prstGeom>
          <a:solidFill>
            <a:srgbClr val="2353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3" descr="C:\Users\ostrovskaya\Desktop\logo IPA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299942"/>
            <a:ext cx="539552" cy="6029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71600" y="411510"/>
            <a:ext cx="7920880" cy="3543278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b="1" dirty="0" smtClean="0">
                <a:solidFill>
                  <a:srgbClr val="23538D"/>
                </a:solidFill>
                <a:latin typeface="Lato Black"/>
              </a:rPr>
              <a:t>Валерий Викторович Ковалев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обладал обширными знаниями, был открыт 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всему новому, но при этом всегда шел своим путем, не поддаваясь сиюминутным влияниям и настроениям. Его всегда отличала высокая работоспособность 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и стремление совершенствоваться. </a:t>
            </a:r>
          </a:p>
          <a:p>
            <a:pPr algn="just">
              <a:lnSpc>
                <a:spcPct val="150000"/>
              </a:lnSpc>
            </a:pPr>
            <a:endParaRPr lang="ru-RU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Lato Black"/>
            </a:endParaRP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В каждое дело, которым занимался, </a:t>
            </a:r>
            <a:r>
              <a:rPr lang="ru-RU" sz="1600" b="1" dirty="0" smtClean="0">
                <a:solidFill>
                  <a:srgbClr val="23538D"/>
                </a:solidFill>
                <a:latin typeface="Lato Black"/>
              </a:rPr>
              <a:t>В.В. Ковалев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умел привнести высокий профессионализм и искренность, которые привлекали тех, кому посчастливилось работать вместе. Его идеи, без сомнения, будут развиваться, будут питать профессию и людей, которые в ней трудятся. </a:t>
            </a:r>
          </a:p>
          <a:p>
            <a:pPr>
              <a:lnSpc>
                <a:spcPct val="150000"/>
              </a:lnSpc>
            </a:pP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ato Black"/>
            </a:endParaRPr>
          </a:p>
        </p:txBody>
      </p:sp>
    </p:spTree>
    <p:extLst>
      <p:ext uri="{BB962C8B-B14F-4D97-AF65-F5344CB8AC3E}">
        <p14:creationId xmlns:p14="http://schemas.microsoft.com/office/powerpoint/2010/main" val="3268585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971601" y="451799"/>
            <a:ext cx="4392487" cy="3820277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/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доктор экономических наук, профессор Санкт-Петербургского государственного университета, заслуженный деятель науки России, заведовал кафедрой 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статистики, учета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, 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и аудита Санкт-Петербургского</a:t>
            </a:r>
          </a:p>
          <a:p>
            <a:pPr algn="just">
              <a:lnSpc>
                <a:spcPct val="150000"/>
              </a:lnSpc>
            </a:pP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член Президентского совета ИПБ России, 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яркий представитель питерской школы бухгалтерского учета, финансового анализа 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и финансового менеджмента. </a:t>
            </a:r>
            <a:endParaRPr lang="ru-RU" sz="1500" dirty="0">
              <a:solidFill>
                <a:schemeClr val="tx1">
                  <a:lumMod val="75000"/>
                  <a:lumOff val="25000"/>
                </a:schemeClr>
              </a:solidFill>
              <a:latin typeface="Lato Black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483518"/>
            <a:ext cx="3835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23538D"/>
                </a:solidFill>
                <a:latin typeface="Lato Black"/>
              </a:rPr>
              <a:t>Валерий Викторович Ковалев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,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2571750"/>
            <a:ext cx="3267435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государственного университета, </a:t>
            </a:r>
            <a:endParaRPr lang="ru-RU" sz="15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755576" cy="5143500"/>
          </a:xfrm>
          <a:prstGeom prst="rect">
            <a:avLst/>
          </a:prstGeom>
          <a:solidFill>
            <a:srgbClr val="2353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 descr="C:\Users\OSTROV~1\AppData\Local\Temp\Rar$DRa5584.27426\Портрет\IMG_24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5352088" y="1143592"/>
            <a:ext cx="3960440" cy="2640293"/>
          </a:xfrm>
          <a:prstGeom prst="rect">
            <a:avLst/>
          </a:prstGeom>
          <a:noFill/>
        </p:spPr>
      </p:pic>
      <p:pic>
        <p:nvPicPr>
          <p:cNvPr id="3" name="Picture 3" descr="C:\Users\ostrovskaya\Desktop\logo IPA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4299942"/>
            <a:ext cx="539552" cy="6029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68585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971600" y="1154786"/>
            <a:ext cx="7704856" cy="2250616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0">
            <a:spAutoFit/>
          </a:bodyPr>
          <a:lstStyle/>
          <a:p>
            <a:pPr>
              <a:lnSpc>
                <a:spcPct val="200000"/>
              </a:lnSpc>
              <a:buClr>
                <a:srgbClr val="23538D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история и теория корпоративных финансов</a:t>
            </a:r>
          </a:p>
          <a:p>
            <a:pPr>
              <a:lnSpc>
                <a:spcPct val="200000"/>
              </a:lnSpc>
              <a:buClr>
                <a:srgbClr val="23538D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учетно-аналитические аспекты управления финансами фирмы</a:t>
            </a:r>
          </a:p>
          <a:p>
            <a:pPr>
              <a:lnSpc>
                <a:spcPct val="200000"/>
              </a:lnSpc>
              <a:buClr>
                <a:srgbClr val="23538D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методология статистики</a:t>
            </a:r>
          </a:p>
          <a:p>
            <a:pPr>
              <a:lnSpc>
                <a:spcPct val="200000"/>
              </a:lnSpc>
              <a:buClr>
                <a:srgbClr val="23538D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проблемы конвергенции моделей бухгалтерского учета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755576" cy="5143500"/>
          </a:xfrm>
          <a:prstGeom prst="rect">
            <a:avLst/>
          </a:prstGeom>
          <a:solidFill>
            <a:srgbClr val="2353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3" descr="C:\Users\ostrovskaya\Desktop\logo IPA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299942"/>
            <a:ext cx="539552" cy="60298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55576" y="0"/>
            <a:ext cx="8388424" cy="771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95486"/>
            <a:ext cx="59766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Lato Black"/>
              </a:rPr>
              <a:t>Сфера научных интересов В.В. Ковалева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585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755576" cy="5143500"/>
          </a:xfrm>
          <a:prstGeom prst="rect">
            <a:avLst/>
          </a:prstGeom>
          <a:solidFill>
            <a:srgbClr val="2353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3" descr="C:\Users\ostrovskaya\Desktop\logo IPA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299942"/>
            <a:ext cx="539552" cy="60298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55576" y="0"/>
            <a:ext cx="8388424" cy="771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/>
              <a:t>          </a:t>
            </a:r>
            <a:r>
              <a:rPr lang="ru-RU" sz="2000" b="1" i="1" dirty="0" smtClean="0">
                <a:solidFill>
                  <a:schemeClr val="bg1"/>
                </a:solidFill>
                <a:latin typeface="Lato Black"/>
              </a:rPr>
              <a:t>В.В. Ковалев</a:t>
            </a:r>
            <a:endParaRPr lang="ru-RU" sz="2000" b="1" i="1" dirty="0">
              <a:solidFill>
                <a:schemeClr val="bg1"/>
              </a:solidFill>
              <a:latin typeface="Lato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1115911"/>
            <a:ext cx="7632848" cy="3081613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0">
            <a:spAutoFit/>
          </a:bodyPr>
          <a:lstStyle/>
          <a:p>
            <a:pPr>
              <a:lnSpc>
                <a:spcPct val="150000"/>
              </a:lnSpc>
              <a:buClr>
                <a:srgbClr val="23538D"/>
              </a:buCl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изучал и систематизировал достижения классической финансовой науки 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в контексте общемировых тенденций, исследовал законы развития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бухгалтерского учета как научной дисциплины</a:t>
            </a:r>
          </a:p>
          <a:p>
            <a:pPr algn="just">
              <a:lnSpc>
                <a:spcPct val="150000"/>
              </a:lnSpc>
              <a:buClr>
                <a:srgbClr val="23538D"/>
              </a:buClr>
              <a:buFont typeface="Wingdings" pitchFamily="2" charset="2"/>
              <a:buChar char="q"/>
            </a:pPr>
            <a:endParaRPr lang="ru-RU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Lato Black"/>
            </a:endParaRPr>
          </a:p>
          <a:p>
            <a:pPr algn="just">
              <a:lnSpc>
                <a:spcPct val="150000"/>
              </a:lnSpc>
              <a:buClr>
                <a:srgbClr val="23538D"/>
              </a:buCl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часть работ посвятил анализу терминологии и обобщению понятий,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используемых в учетно-аналитической и финансовой областях</a:t>
            </a:r>
          </a:p>
          <a:p>
            <a:pPr algn="just">
              <a:lnSpc>
                <a:spcPct val="150000"/>
              </a:lnSpc>
              <a:buClr>
                <a:srgbClr val="23538D"/>
              </a:buClr>
              <a:buFont typeface="Wingdings" pitchFamily="2" charset="2"/>
              <a:buChar char="q"/>
            </a:pPr>
            <a:endParaRPr lang="ru-RU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Lato Black"/>
            </a:endParaRPr>
          </a:p>
          <a:p>
            <a:pPr algn="just">
              <a:lnSpc>
                <a:spcPct val="150000"/>
              </a:lnSpc>
              <a:buClr>
                <a:srgbClr val="23538D"/>
              </a:buCl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работал на стыке прикладных дисциплин, подчеркивал практическую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значимость каждой из них</a:t>
            </a:r>
          </a:p>
        </p:txBody>
      </p:sp>
    </p:spTree>
    <p:extLst>
      <p:ext uri="{BB962C8B-B14F-4D97-AF65-F5344CB8AC3E}">
        <p14:creationId xmlns:p14="http://schemas.microsoft.com/office/powerpoint/2010/main" val="3268585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755576" cy="5143500"/>
          </a:xfrm>
          <a:prstGeom prst="rect">
            <a:avLst/>
          </a:prstGeom>
          <a:solidFill>
            <a:srgbClr val="2353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3" descr="C:\Users\ostrovskaya\Desktop\logo IPA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299942"/>
            <a:ext cx="539552" cy="60298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55576" y="0"/>
            <a:ext cx="8388424" cy="771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95486"/>
            <a:ext cx="8244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Lato Black"/>
              </a:rPr>
              <a:t>В.В. Ковалев – первый отечественный финансист</a:t>
            </a:r>
            <a:r>
              <a:rPr lang="en-US" b="1" i="1" dirty="0" smtClean="0">
                <a:solidFill>
                  <a:schemeClr val="bg1"/>
                </a:solidFill>
                <a:latin typeface="Lato Black"/>
              </a:rPr>
              <a:t> </a:t>
            </a:r>
            <a:r>
              <a:rPr lang="ru-RU" b="1" i="1" dirty="0" smtClean="0">
                <a:solidFill>
                  <a:schemeClr val="bg1"/>
                </a:solidFill>
                <a:latin typeface="Lato Black"/>
              </a:rPr>
              <a:t>-</a:t>
            </a:r>
            <a:r>
              <a:rPr lang="en-US" b="1" i="1" dirty="0" smtClean="0">
                <a:solidFill>
                  <a:schemeClr val="bg1"/>
                </a:solidFill>
                <a:latin typeface="Lato Black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Lato Black"/>
              </a:rPr>
              <a:t>балансовед</a:t>
            </a:r>
            <a:r>
              <a:rPr lang="ru-RU" b="1" i="1" dirty="0" smtClean="0">
                <a:solidFill>
                  <a:schemeClr val="bg1"/>
                </a:solidFill>
                <a:latin typeface="Lato Black"/>
              </a:rPr>
              <a:t> 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1115911"/>
            <a:ext cx="7632848" cy="3081613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0">
            <a:spAutoFit/>
          </a:bodyPr>
          <a:lstStyle/>
          <a:p>
            <a:pPr>
              <a:lnSpc>
                <a:spcPct val="150000"/>
              </a:lnSpc>
              <a:buClr>
                <a:srgbClr val="23538D"/>
              </a:buCl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Бухгалтерский учет и финансовый менеджмент тесно взаимосвязаны 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в рамках системы управления. Финансовый менеджмент представляет 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собой совокупность знаний и навыков динамической оптимизации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финансовой модели компании, представленной ее балансом.</a:t>
            </a:r>
          </a:p>
          <a:p>
            <a:pPr algn="just">
              <a:lnSpc>
                <a:spcPct val="150000"/>
              </a:lnSpc>
              <a:buClr>
                <a:srgbClr val="23538D"/>
              </a:buClr>
              <a:buFont typeface="Wingdings" pitchFamily="2" charset="2"/>
              <a:buChar char="q"/>
            </a:pPr>
            <a:endParaRPr lang="ru-RU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Lato Black"/>
            </a:endParaRPr>
          </a:p>
          <a:p>
            <a:pPr algn="just">
              <a:lnSpc>
                <a:spcPct val="150000"/>
              </a:lnSpc>
              <a:buClr>
                <a:srgbClr val="23538D"/>
              </a:buCl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Цель финансового менеджмента – разработать методы управления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балансом. В свою очередь, бухгалтерский баланс составляет основу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управления деятельности компании.</a:t>
            </a:r>
          </a:p>
          <a:p>
            <a:pPr algn="just">
              <a:lnSpc>
                <a:spcPct val="150000"/>
              </a:lnSpc>
              <a:buClr>
                <a:srgbClr val="23538D"/>
              </a:buClr>
              <a:buFont typeface="Wingdings" pitchFamily="2" charset="2"/>
              <a:buChar char="q"/>
            </a:pPr>
            <a:endParaRPr lang="ru-RU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Lato Black"/>
            </a:endParaRPr>
          </a:p>
        </p:txBody>
      </p:sp>
    </p:spTree>
    <p:extLst>
      <p:ext uri="{BB962C8B-B14F-4D97-AF65-F5344CB8AC3E}">
        <p14:creationId xmlns:p14="http://schemas.microsoft.com/office/powerpoint/2010/main" val="3268585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strovskaya\Desktop\Безымянный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7807190" cy="51435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755576" cy="5143500"/>
          </a:xfrm>
          <a:prstGeom prst="rect">
            <a:avLst/>
          </a:prstGeom>
          <a:solidFill>
            <a:srgbClr val="2353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3" descr="C:\Users\ostrovskaya\Desktop\logo IPA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4299942"/>
            <a:ext cx="539552" cy="60298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4067944" y="0"/>
            <a:ext cx="5076056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283968" y="195486"/>
            <a:ext cx="4608512" cy="4717533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0">
            <a:spAutoFit/>
          </a:bodyPr>
          <a:lstStyle/>
          <a:p>
            <a:pPr>
              <a:lnSpc>
                <a:spcPct val="150000"/>
              </a:lnSpc>
              <a:buClr>
                <a:srgbClr val="23538D"/>
              </a:buClr>
            </a:pPr>
            <a:r>
              <a:rPr lang="ru-RU" sz="1100" i="1" dirty="0" smtClean="0">
                <a:solidFill>
                  <a:schemeClr val="bg1"/>
                </a:solidFill>
                <a:latin typeface="Lato Black"/>
              </a:rPr>
              <a:t> «В экономической литературе описаны различные модельные представления экономического субъекта (совокупность ресурсов, технологий, денежных потоков, потенциальных инвестиций </a:t>
            </a:r>
            <a:br>
              <a:rPr lang="ru-RU" sz="1100" i="1" dirty="0" smtClean="0">
                <a:solidFill>
                  <a:schemeClr val="bg1"/>
                </a:solidFill>
                <a:latin typeface="Lato Black"/>
              </a:rPr>
            </a:br>
            <a:r>
              <a:rPr lang="ru-RU" sz="1100" i="1" dirty="0" smtClean="0">
                <a:solidFill>
                  <a:schemeClr val="bg1"/>
                </a:solidFill>
                <a:latin typeface="Lato Black"/>
              </a:rPr>
              <a:t>и др.). С позиции теории и практики удобным и перспективным является ориентация на бухгалтерский баланс и прилагаемую </a:t>
            </a:r>
            <a:br>
              <a:rPr lang="ru-RU" sz="1100" i="1" dirty="0" smtClean="0">
                <a:solidFill>
                  <a:schemeClr val="bg1"/>
                </a:solidFill>
                <a:latin typeface="Lato Black"/>
              </a:rPr>
            </a:br>
            <a:r>
              <a:rPr lang="ru-RU" sz="1100" i="1" dirty="0" smtClean="0">
                <a:solidFill>
                  <a:schemeClr val="bg1"/>
                </a:solidFill>
                <a:latin typeface="Lato Black"/>
              </a:rPr>
              <a:t>к нему отчетность, которые в совокупности позволяют формировать весьма развернутое и детальное представление </a:t>
            </a:r>
            <a:br>
              <a:rPr lang="ru-RU" sz="1100" i="1" dirty="0" smtClean="0">
                <a:solidFill>
                  <a:schemeClr val="bg1"/>
                </a:solidFill>
                <a:latin typeface="Lato Black"/>
              </a:rPr>
            </a:br>
            <a:r>
              <a:rPr lang="ru-RU" sz="1100" i="1" dirty="0" smtClean="0">
                <a:solidFill>
                  <a:schemeClr val="bg1"/>
                </a:solidFill>
                <a:latin typeface="Lato Black"/>
              </a:rPr>
              <a:t>о данном субъекте. Отчетность составляется регулярно </a:t>
            </a:r>
            <a:br>
              <a:rPr lang="ru-RU" sz="1100" i="1" dirty="0" smtClean="0">
                <a:solidFill>
                  <a:schemeClr val="bg1"/>
                </a:solidFill>
                <a:latin typeface="Lato Black"/>
              </a:rPr>
            </a:br>
            <a:r>
              <a:rPr lang="ru-RU" sz="1100" i="1" dirty="0" smtClean="0">
                <a:solidFill>
                  <a:schemeClr val="bg1"/>
                </a:solidFill>
                <a:latin typeface="Lato Black"/>
              </a:rPr>
              <a:t>и по известным в целом алгоритмам. Тем самым обеспечивается сопоставимость модельных представлений в пространственно-временном разрезе. Баланс не является идеальной моделью – </a:t>
            </a:r>
            <a:br>
              <a:rPr lang="ru-RU" sz="1100" i="1" dirty="0" smtClean="0">
                <a:solidFill>
                  <a:schemeClr val="bg1"/>
                </a:solidFill>
                <a:latin typeface="Lato Black"/>
              </a:rPr>
            </a:br>
            <a:r>
              <a:rPr lang="ru-RU" sz="1100" i="1" dirty="0" smtClean="0">
                <a:solidFill>
                  <a:schemeClr val="bg1"/>
                </a:solidFill>
                <a:latin typeface="Lato Black"/>
              </a:rPr>
              <a:t>в нем много условностей и недостатков (например, в балансе </a:t>
            </a:r>
            <a:br>
              <a:rPr lang="ru-RU" sz="1100" i="1" dirty="0" smtClean="0">
                <a:solidFill>
                  <a:schemeClr val="bg1"/>
                </a:solidFill>
                <a:latin typeface="Lato Black"/>
              </a:rPr>
            </a:br>
            <a:r>
              <a:rPr lang="ru-RU" sz="1100" i="1" dirty="0" smtClean="0">
                <a:solidFill>
                  <a:schemeClr val="bg1"/>
                </a:solidFill>
                <a:latin typeface="Lato Black"/>
              </a:rPr>
              <a:t>не отражается человеческий капитал, являющийся </a:t>
            </a:r>
            <a:br>
              <a:rPr lang="ru-RU" sz="1100" i="1" dirty="0" smtClean="0">
                <a:solidFill>
                  <a:schemeClr val="bg1"/>
                </a:solidFill>
                <a:latin typeface="Lato Black"/>
              </a:rPr>
            </a:br>
            <a:r>
              <a:rPr lang="ru-RU" sz="1100" i="1" dirty="0" smtClean="0">
                <a:solidFill>
                  <a:schemeClr val="bg1"/>
                </a:solidFill>
                <a:latin typeface="Lato Black"/>
              </a:rPr>
              <a:t>в значительной степени ключевым ресурсом фирмы), однако </a:t>
            </a:r>
            <a:br>
              <a:rPr lang="ru-RU" sz="1100" i="1" dirty="0" smtClean="0">
                <a:solidFill>
                  <a:schemeClr val="bg1"/>
                </a:solidFill>
                <a:latin typeface="Lato Black"/>
              </a:rPr>
            </a:br>
            <a:r>
              <a:rPr lang="ru-RU" sz="1100" i="1" dirty="0" smtClean="0">
                <a:solidFill>
                  <a:schemeClr val="bg1"/>
                </a:solidFill>
                <a:latin typeface="Lato Black"/>
              </a:rPr>
              <a:t>за прошедшие столетия ничего лучшего изобрести не удалось».</a:t>
            </a:r>
          </a:p>
          <a:p>
            <a:pPr>
              <a:lnSpc>
                <a:spcPct val="150000"/>
              </a:lnSpc>
              <a:buClr>
                <a:srgbClr val="23538D"/>
              </a:buClr>
            </a:pPr>
            <a:endParaRPr lang="ru-RU" sz="500" dirty="0" smtClean="0">
              <a:solidFill>
                <a:schemeClr val="bg1"/>
              </a:solidFill>
              <a:latin typeface="Lato Black"/>
            </a:endParaRPr>
          </a:p>
          <a:p>
            <a:pPr>
              <a:lnSpc>
                <a:spcPct val="114000"/>
              </a:lnSpc>
              <a:buClr>
                <a:srgbClr val="23538D"/>
              </a:buClr>
            </a:pPr>
            <a:r>
              <a:rPr lang="ru-RU" sz="1100" dirty="0" smtClean="0">
                <a:solidFill>
                  <a:schemeClr val="bg1"/>
                </a:solidFill>
                <a:latin typeface="Lato Black"/>
              </a:rPr>
              <a:t>Ковалев В.В., Ковалев Вит.В. Корпоративные финансы: учебник – </a:t>
            </a:r>
            <a:br>
              <a:rPr lang="ru-RU" sz="1100" dirty="0" smtClean="0">
                <a:solidFill>
                  <a:schemeClr val="bg1"/>
                </a:solidFill>
                <a:latin typeface="Lato Black"/>
              </a:rPr>
            </a:br>
            <a:r>
              <a:rPr lang="ru-RU" sz="1100" dirty="0" smtClean="0">
                <a:solidFill>
                  <a:schemeClr val="bg1"/>
                </a:solidFill>
                <a:latin typeface="Lato Black"/>
              </a:rPr>
              <a:t>М.: «Проспект», 2018, с. 164</a:t>
            </a:r>
          </a:p>
          <a:p>
            <a:pPr>
              <a:lnSpc>
                <a:spcPct val="150000"/>
              </a:lnSpc>
              <a:buClr>
                <a:srgbClr val="23538D"/>
              </a:buClr>
              <a:buFont typeface="Wingdings" pitchFamily="2" charset="2"/>
              <a:buChar char="q"/>
            </a:pPr>
            <a:endParaRPr lang="ru-RU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Lato Black"/>
            </a:endParaRPr>
          </a:p>
        </p:txBody>
      </p:sp>
    </p:spTree>
    <p:extLst>
      <p:ext uri="{BB962C8B-B14F-4D97-AF65-F5344CB8AC3E}">
        <p14:creationId xmlns:p14="http://schemas.microsoft.com/office/powerpoint/2010/main" val="3268585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755576" cy="5143500"/>
          </a:xfrm>
          <a:prstGeom prst="rect">
            <a:avLst/>
          </a:prstGeom>
          <a:solidFill>
            <a:srgbClr val="2353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3" descr="C:\Users\ostrovskaya\Desktop\logo IPA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299942"/>
            <a:ext cx="539552" cy="60298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55576" y="0"/>
            <a:ext cx="8388424" cy="771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23478"/>
            <a:ext cx="8244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Lato Black"/>
              </a:rPr>
              <a:t>Наиболее значимые труды В.В. Ковалева по финансовому менеджменту, бухгалтерскому учету и прикладным финансам за последние 20 лет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938663"/>
            <a:ext cx="8244408" cy="3299365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0">
            <a:spAutoFit/>
          </a:bodyPr>
          <a:lstStyle/>
          <a:p>
            <a:pPr>
              <a:lnSpc>
                <a:spcPct val="114000"/>
              </a:lnSpc>
              <a:spcAft>
                <a:spcPts val="600"/>
              </a:spcAft>
              <a:buClr>
                <a:srgbClr val="23538D"/>
              </a:buClr>
              <a:buFont typeface="Wingdings" pitchFamily="2" charset="2"/>
              <a:buChar char="q"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Ковалев В.В. Курс финансового менеджмента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. Учебник. 2-е изд., </a:t>
            </a:r>
            <a:r>
              <a:rPr lang="ru-RU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перераб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. и доп. М.: Проспект, 2012. – </a:t>
            </a:r>
            <a:b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504 с. (1-е изд. – 2008 г., 3-е изд., </a:t>
            </a:r>
            <a:r>
              <a:rPr lang="ru-RU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перераб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. и доп. – 2017 г.)</a:t>
            </a:r>
          </a:p>
          <a:p>
            <a:pPr>
              <a:lnSpc>
                <a:spcPct val="114000"/>
              </a:lnSpc>
              <a:spcAft>
                <a:spcPts val="600"/>
              </a:spcAft>
              <a:buClr>
                <a:srgbClr val="23538D"/>
              </a:buClr>
              <a:buFont typeface="Wingdings" pitchFamily="2" charset="2"/>
              <a:buChar char="q"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Ковалев В.В., Ковалев Вит.В. Корпоративные финансы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: учебник. М.: Проспект, 2018. – 640 с. </a:t>
            </a:r>
            <a:b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(2-е изд., </a:t>
            </a:r>
            <a:r>
              <a:rPr lang="ru-RU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перераб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. и доп.  – 2019 г.) </a:t>
            </a:r>
          </a:p>
          <a:p>
            <a:pPr>
              <a:lnSpc>
                <a:spcPct val="114000"/>
              </a:lnSpc>
              <a:spcAft>
                <a:spcPts val="600"/>
              </a:spcAft>
              <a:buClr>
                <a:srgbClr val="23538D"/>
              </a:buClr>
              <a:buFont typeface="Wingdings" pitchFamily="2" charset="2"/>
              <a:buChar char="q"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Ковалев В.В. Финансовый менеджмент: теория и практика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. 3-е изд., </a:t>
            </a:r>
            <a:r>
              <a:rPr lang="ru-RU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перераб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. и доп. М.: Проспект, 2013. –</a:t>
            </a:r>
            <a:b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1104 с. (1-е изд. – 2006 г., 2-е изд., </a:t>
            </a:r>
            <a:r>
              <a:rPr lang="ru-RU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пере-раб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. и доп. – 2007 г.)</a:t>
            </a:r>
          </a:p>
          <a:p>
            <a:pPr>
              <a:lnSpc>
                <a:spcPct val="114000"/>
              </a:lnSpc>
              <a:spcAft>
                <a:spcPts val="600"/>
              </a:spcAft>
              <a:buClr>
                <a:srgbClr val="23538D"/>
              </a:buClr>
              <a:buFont typeface="Wingdings" pitchFamily="2" charset="2"/>
              <a:buChar char="q"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Ковалев В.В., Ковалев Вит.В. Финансовый менеджмент: конспект лекций с задачами и тестами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. </a:t>
            </a:r>
            <a:b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М.: Проспект, 2010. – 560 с. (2-е изд., </a:t>
            </a:r>
            <a:r>
              <a:rPr lang="ru-RU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перераб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. и доп. – 2018 г.)</a:t>
            </a:r>
          </a:p>
          <a:p>
            <a:pPr>
              <a:lnSpc>
                <a:spcPct val="114000"/>
              </a:lnSpc>
              <a:spcAft>
                <a:spcPts val="600"/>
              </a:spcAft>
              <a:buClr>
                <a:srgbClr val="23538D"/>
              </a:buClr>
              <a:buFont typeface="Wingdings" pitchFamily="2" charset="2"/>
              <a:buChar char="q"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Ковалев В.В., Ковалев Вит.В. Корпоративные финансы и учет: понятия, алгоритмы, показатели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: учеб.</a:t>
            </a:r>
            <a:b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пособие. М.: Проспект, 2010. – 990 с. (2-е изд., </a:t>
            </a:r>
            <a:r>
              <a:rPr lang="ru-RU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перераб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. и доп.  – 2011 г., 3-е изд., </a:t>
            </a:r>
            <a:r>
              <a:rPr lang="ru-RU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перераб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. и доп. – 2015 г.)</a:t>
            </a:r>
          </a:p>
          <a:p>
            <a:pPr>
              <a:lnSpc>
                <a:spcPct val="114000"/>
              </a:lnSpc>
              <a:spcAft>
                <a:spcPts val="600"/>
              </a:spcAft>
              <a:buClr>
                <a:srgbClr val="23538D"/>
              </a:buClr>
              <a:buFont typeface="Wingdings" pitchFamily="2" charset="2"/>
              <a:buChar char="q"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Ковалев В.В., Ковалев Вит.В. Анализ баланса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. 2-е изд., </a:t>
            </a:r>
            <a:r>
              <a:rPr lang="ru-RU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перераб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. и доп. М.: Проспект, 2010. – 912 с. </a:t>
            </a:r>
            <a:b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(1-е изд. – 2008 г., 3-е изд., </a:t>
            </a:r>
            <a:r>
              <a:rPr lang="ru-RU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перераб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. и доп. – 2013, 4-е изд., </a:t>
            </a:r>
            <a:r>
              <a:rPr lang="ru-RU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перераб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. и доп. – 2016 г.)</a:t>
            </a:r>
          </a:p>
          <a:p>
            <a:pPr algn="just">
              <a:lnSpc>
                <a:spcPct val="150000"/>
              </a:lnSpc>
              <a:buClr>
                <a:srgbClr val="23538D"/>
              </a:buClr>
              <a:buFont typeface="Wingdings" pitchFamily="2" charset="2"/>
              <a:buChar char="q"/>
            </a:pPr>
            <a:endParaRPr lang="ru-RU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Lato Black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4083918"/>
            <a:ext cx="7776864" cy="771550"/>
          </a:xfrm>
          <a:prstGeom prst="rect">
            <a:avLst/>
          </a:prstGeom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115616" y="4155926"/>
            <a:ext cx="8028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bg1"/>
                </a:solidFill>
                <a:latin typeface="Lato Black"/>
              </a:rPr>
              <a:t>В. В. Ковалев – автор и соавтор более 200 опубликованных работ, принадлежит </a:t>
            </a:r>
            <a:br>
              <a:rPr lang="ru-RU" sz="1400" b="1" i="1" dirty="0" smtClean="0">
                <a:solidFill>
                  <a:schemeClr val="bg1"/>
                </a:solidFill>
                <a:latin typeface="Lato Black"/>
              </a:rPr>
            </a:br>
            <a:r>
              <a:rPr lang="ru-RU" sz="1400" b="1" i="1" dirty="0" smtClean="0">
                <a:solidFill>
                  <a:schemeClr val="bg1"/>
                </a:solidFill>
                <a:latin typeface="Lato Black"/>
              </a:rPr>
              <a:t>к числу наиболее часто цитируемых российских ученых-экономистов.</a:t>
            </a:r>
          </a:p>
        </p:txBody>
      </p:sp>
    </p:spTree>
    <p:extLst>
      <p:ext uri="{BB962C8B-B14F-4D97-AF65-F5344CB8AC3E}">
        <p14:creationId xmlns:p14="http://schemas.microsoft.com/office/powerpoint/2010/main" val="3268585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755576" cy="5143500"/>
          </a:xfrm>
          <a:prstGeom prst="rect">
            <a:avLst/>
          </a:prstGeom>
          <a:solidFill>
            <a:srgbClr val="2353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3" descr="C:\Users\ostrovskaya\Desktop\logo IPA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299942"/>
            <a:ext cx="539552" cy="60298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55576" y="0"/>
            <a:ext cx="8388424" cy="771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95486"/>
            <a:ext cx="82444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Lato Black"/>
              </a:rPr>
              <a:t>Педагогическая деятельность</a:t>
            </a:r>
            <a:r>
              <a:rPr lang="en-US" sz="2000" b="1" dirty="0" smtClean="0">
                <a:solidFill>
                  <a:schemeClr val="bg1"/>
                </a:solidFill>
                <a:latin typeface="Lato Black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Lato Black"/>
              </a:rPr>
              <a:t>В.В. Ковалева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7584" y="1059582"/>
            <a:ext cx="8136904" cy="3541226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0">
            <a:spAutoFit/>
          </a:bodyPr>
          <a:lstStyle/>
          <a:p>
            <a:pPr lvl="0">
              <a:lnSpc>
                <a:spcPct val="120000"/>
              </a:lnSpc>
              <a:spcAft>
                <a:spcPts val="1000"/>
              </a:spcAft>
              <a:buClr>
                <a:srgbClr val="23538D"/>
              </a:buCl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Много сделал как преподаватель высшей школы. По его учебникам учились 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несколько поколений студентов, которые помимо глубоких систематизированных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знаний получили пример служения науке и высокого отношения 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к своей профессии.</a:t>
            </a:r>
          </a:p>
          <a:p>
            <a:pPr algn="just">
              <a:lnSpc>
                <a:spcPct val="120000"/>
              </a:lnSpc>
              <a:spcAft>
                <a:spcPts val="1000"/>
              </a:spcAft>
              <a:buClr>
                <a:srgbClr val="23538D"/>
              </a:buCl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Подвергал критике негативное отношение к учету со стороны определенных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университетских и академических кругов и, как следствие, отсутствие или резкое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сокращение, а также содержательное выхолащивание курсов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учетно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-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аналитической  и финансовой направленности в образовательных программах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 экономических профилей. </a:t>
            </a:r>
          </a:p>
          <a:p>
            <a:pPr algn="just">
              <a:lnSpc>
                <a:spcPct val="120000"/>
              </a:lnSpc>
              <a:spcAft>
                <a:spcPts val="1000"/>
              </a:spcAft>
              <a:buClr>
                <a:srgbClr val="23538D"/>
              </a:buCl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Выступил в качестве научного консультанта и руководителя по двум докторским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 и тринадцати кандидатским диссертациям.</a:t>
            </a:r>
          </a:p>
        </p:txBody>
      </p:sp>
    </p:spTree>
    <p:extLst>
      <p:ext uri="{BB962C8B-B14F-4D97-AF65-F5344CB8AC3E}">
        <p14:creationId xmlns:p14="http://schemas.microsoft.com/office/powerpoint/2010/main" val="3268585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755576" cy="5143500"/>
          </a:xfrm>
          <a:prstGeom prst="rect">
            <a:avLst/>
          </a:prstGeom>
          <a:solidFill>
            <a:srgbClr val="2353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3" descr="C:\Users\ostrovskaya\Desktop\logo IPA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299942"/>
            <a:ext cx="539552" cy="60298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55576" y="0"/>
            <a:ext cx="8388424" cy="771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95486"/>
            <a:ext cx="8244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Lato Black"/>
              </a:rPr>
              <a:t>Научные и учебно-методические материалы В.В. Ковалева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71600" y="771550"/>
            <a:ext cx="7920880" cy="4047348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0">
            <a:spAutoFit/>
          </a:bodyPr>
          <a:lstStyle/>
          <a:p>
            <a:pPr>
              <a:lnSpc>
                <a:spcPct val="120000"/>
              </a:lnSpc>
              <a:spcAft>
                <a:spcPts val="200"/>
              </a:spcAft>
              <a:buClr>
                <a:srgbClr val="23538D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авторские рабочие программы дисциплин «Финансовый менеджмент» 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   и «Анализ финансовой отчетности», используемые в СПбГУ;</a:t>
            </a:r>
          </a:p>
          <a:p>
            <a:pPr>
              <a:lnSpc>
                <a:spcPct val="120000"/>
              </a:lnSpc>
              <a:spcAft>
                <a:spcPts val="200"/>
              </a:spcAft>
              <a:buClr>
                <a:srgbClr val="23538D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базовые учебники;</a:t>
            </a:r>
          </a:p>
          <a:p>
            <a:pPr>
              <a:lnSpc>
                <a:spcPct val="120000"/>
              </a:lnSpc>
              <a:spcAft>
                <a:spcPts val="200"/>
              </a:spcAft>
              <a:buClr>
                <a:srgbClr val="23538D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разработки научно-методического характера;</a:t>
            </a:r>
          </a:p>
          <a:p>
            <a:pPr>
              <a:lnSpc>
                <a:spcPct val="120000"/>
              </a:lnSpc>
              <a:spcAft>
                <a:spcPts val="200"/>
              </a:spcAft>
              <a:buClr>
                <a:srgbClr val="23538D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разработки учебно-методического характера;</a:t>
            </a:r>
          </a:p>
          <a:p>
            <a:pPr>
              <a:lnSpc>
                <a:spcPct val="120000"/>
              </a:lnSpc>
              <a:spcAft>
                <a:spcPts val="200"/>
              </a:spcAft>
              <a:buClr>
                <a:srgbClr val="23538D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обобщение понятийного аппарата курса;</a:t>
            </a:r>
          </a:p>
          <a:p>
            <a:pPr>
              <a:lnSpc>
                <a:spcPct val="120000"/>
              </a:lnSpc>
              <a:spcAft>
                <a:spcPts val="200"/>
              </a:spcAft>
              <a:buClr>
                <a:srgbClr val="23538D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конспект лекций по курсу;</a:t>
            </a:r>
          </a:p>
          <a:p>
            <a:pPr>
              <a:lnSpc>
                <a:spcPct val="120000"/>
              </a:lnSpc>
              <a:spcAft>
                <a:spcPts val="200"/>
              </a:spcAft>
              <a:buClr>
                <a:srgbClr val="23538D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практикум с задачами по темам (около 400 задач);</a:t>
            </a:r>
          </a:p>
          <a:p>
            <a:pPr>
              <a:lnSpc>
                <a:spcPct val="120000"/>
              </a:lnSpc>
              <a:spcAft>
                <a:spcPts val="200"/>
              </a:spcAft>
              <a:buClr>
                <a:srgbClr val="23538D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тесты по темам курса (более 1000 тестов);</a:t>
            </a:r>
          </a:p>
          <a:p>
            <a:pPr>
              <a:lnSpc>
                <a:spcPct val="120000"/>
              </a:lnSpc>
              <a:spcAft>
                <a:spcPts val="200"/>
              </a:spcAft>
              <a:buClr>
                <a:srgbClr val="23538D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краткие обобщения по отдельным разделам и темам курса;</a:t>
            </a:r>
          </a:p>
          <a:p>
            <a:pPr>
              <a:lnSpc>
                <a:spcPct val="120000"/>
              </a:lnSpc>
              <a:spcAft>
                <a:spcPts val="200"/>
              </a:spcAft>
              <a:buClr>
                <a:srgbClr val="23538D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вопросы и темы для обсуждения (более 600 вопросов и тем); </a:t>
            </a:r>
          </a:p>
          <a:p>
            <a:pPr>
              <a:lnSpc>
                <a:spcPct val="120000"/>
              </a:lnSpc>
              <a:spcAft>
                <a:spcPts val="200"/>
              </a:spcAft>
              <a:buClr>
                <a:srgbClr val="23538D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методики анализа и принятия решений финансового характера; </a:t>
            </a:r>
          </a:p>
          <a:p>
            <a:pPr>
              <a:lnSpc>
                <a:spcPct val="120000"/>
              </a:lnSpc>
              <a:spcAft>
                <a:spcPts val="200"/>
              </a:spcAft>
              <a:buClr>
                <a:srgbClr val="23538D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методики контроля знаний студентов;</a:t>
            </a:r>
          </a:p>
          <a:p>
            <a:pPr>
              <a:lnSpc>
                <a:spcPct val="120000"/>
              </a:lnSpc>
              <a:spcAft>
                <a:spcPts val="200"/>
              </a:spcAft>
              <a:buClr>
                <a:srgbClr val="23538D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Black"/>
              </a:rPr>
              <a:t>  исторические экскурсы по темам курсов.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971600" y="4803998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71600" y="4803998"/>
            <a:ext cx="64087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Lato Black"/>
              </a:rPr>
              <a:t>Информация для слайда предоставлена Вит.В. Ковалевым</a:t>
            </a:r>
          </a:p>
        </p:txBody>
      </p:sp>
    </p:spTree>
    <p:extLst>
      <p:ext uri="{BB962C8B-B14F-4D97-AF65-F5344CB8AC3E}">
        <p14:creationId xmlns:p14="http://schemas.microsoft.com/office/powerpoint/2010/main" val="3268585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</TotalTime>
  <Words>330</Words>
  <Application>Microsoft Office PowerPoint</Application>
  <PresentationFormat>Экран (16:9)</PresentationFormat>
  <Paragraphs>95</Paragraphs>
  <Slides>16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Lato Black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ostrovskaya</dc:creator>
  <cp:lastModifiedBy>Дина Львова</cp:lastModifiedBy>
  <cp:revision>138</cp:revision>
  <dcterms:created xsi:type="dcterms:W3CDTF">2019-12-03T13:11:54Z</dcterms:created>
  <dcterms:modified xsi:type="dcterms:W3CDTF">2020-06-19T14:40:44Z</dcterms:modified>
</cp:coreProperties>
</file>